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jpeg" ContentType="image/jpeg"/>
  <Default Extension="rels" ContentType="application/vnd.openxmlformats-package.relationships+xml"/>
  <Default Extension="wma" ContentType="audio/unknown"/>
  <Default Extension="gif" ContentType="image/gif"/>
  <Default Extension="wav" ContentType="audio/wav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0000"/>
    <a:srgbClr val="003366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3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91611C-9E4E-8240-8D38-2AB15D6DB199}" type="datetimeFigureOut">
              <a:rPr lang="en-US" smtClean="0"/>
              <a:t>1/19/14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447E1-A7EF-A547-8BDA-D857693F3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49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2FCDB-F52F-4D2F-9C94-60FBD514C7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779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81763-55EB-461E-ADE4-933D3B6DF401}" type="datetimeFigureOut">
              <a:rPr lang="en-US" smtClean="0"/>
              <a:t>1/19/14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47987-E6E4-492A-9ADC-F0B8D3B5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287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81763-55EB-461E-ADE4-933D3B6DF401}" type="datetimeFigureOut">
              <a:rPr lang="en-US" smtClean="0"/>
              <a:t>1/19/14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47987-E6E4-492A-9ADC-F0B8D3B5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086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81763-55EB-461E-ADE4-933D3B6DF401}" type="datetimeFigureOut">
              <a:rPr lang="en-US" smtClean="0"/>
              <a:t>1/19/14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47987-E6E4-492A-9ADC-F0B8D3B5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51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81763-55EB-461E-ADE4-933D3B6DF401}" type="datetimeFigureOut">
              <a:rPr lang="en-US" smtClean="0"/>
              <a:t>1/19/14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47987-E6E4-492A-9ADC-F0B8D3B5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006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81763-55EB-461E-ADE4-933D3B6DF401}" type="datetimeFigureOut">
              <a:rPr lang="en-US" smtClean="0"/>
              <a:t>1/19/14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47987-E6E4-492A-9ADC-F0B8D3B5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344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81763-55EB-461E-ADE4-933D3B6DF401}" type="datetimeFigureOut">
              <a:rPr lang="en-US" smtClean="0"/>
              <a:t>1/19/14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47987-E6E4-492A-9ADC-F0B8D3B5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775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81763-55EB-461E-ADE4-933D3B6DF401}" type="datetimeFigureOut">
              <a:rPr lang="en-US" smtClean="0"/>
              <a:t>1/19/14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47987-E6E4-492A-9ADC-F0B8D3B5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972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81763-55EB-461E-ADE4-933D3B6DF401}" type="datetimeFigureOut">
              <a:rPr lang="en-US" smtClean="0"/>
              <a:t>1/19/14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47987-E6E4-492A-9ADC-F0B8D3B5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080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81763-55EB-461E-ADE4-933D3B6DF401}" type="datetimeFigureOut">
              <a:rPr lang="en-US" smtClean="0"/>
              <a:t>1/19/14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47987-E6E4-492A-9ADC-F0B8D3B5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68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81763-55EB-461E-ADE4-933D3B6DF401}" type="datetimeFigureOut">
              <a:rPr lang="en-US" smtClean="0"/>
              <a:t>1/19/14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47987-E6E4-492A-9ADC-F0B8D3B5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81763-55EB-461E-ADE4-933D3B6DF401}" type="datetimeFigureOut">
              <a:rPr lang="en-US" smtClean="0"/>
              <a:t>1/19/14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47987-E6E4-492A-9ADC-F0B8D3B5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046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81763-55EB-461E-ADE4-933D3B6DF401}" type="datetimeFigureOut">
              <a:rPr lang="en-US" smtClean="0"/>
              <a:t>1/19/14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47987-E6E4-492A-9ADC-F0B8D3B5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50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microsoft.com/office/2007/relationships/media" Target="../media/media2.wav"/><Relationship Id="rId2" Type="http://schemas.openxmlformats.org/officeDocument/2006/relationships/audio" Target="../media/media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9.gif"/><Relationship Id="rId5" Type="http://schemas.openxmlformats.org/officeDocument/2006/relationships/image" Target="../media/image10.jpg"/><Relationship Id="rId6" Type="http://schemas.openxmlformats.org/officeDocument/2006/relationships/image" Target="../media/image11.png"/><Relationship Id="rId1" Type="http://schemas.microsoft.com/office/2007/relationships/media" Target="../media/media3.wma"/><Relationship Id="rId2" Type="http://schemas.openxmlformats.org/officeDocument/2006/relationships/audio" Target="../media/media3.wma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5.wma"/><Relationship Id="rId4" Type="http://schemas.openxmlformats.org/officeDocument/2006/relationships/audio" Target="../media/media5.wma"/><Relationship Id="rId5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7" Type="http://schemas.openxmlformats.org/officeDocument/2006/relationships/image" Target="../media/image11.png"/><Relationship Id="rId8" Type="http://schemas.openxmlformats.org/officeDocument/2006/relationships/image" Target="../media/image13.png"/><Relationship Id="rId1" Type="http://schemas.microsoft.com/office/2007/relationships/media" Target="../media/media4.wma"/><Relationship Id="rId2" Type="http://schemas.openxmlformats.org/officeDocument/2006/relationships/audio" Target="../media/media4.wma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7.png"/><Relationship Id="rId1" Type="http://schemas.microsoft.com/office/2007/relationships/media" Target="../media/media6.wav"/><Relationship Id="rId2" Type="http://schemas.openxmlformats.org/officeDocument/2006/relationships/audio" Target="../media/media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 Ping-Pong:</a:t>
            </a:r>
            <a:br>
              <a:rPr lang="en-US" dirty="0" smtClean="0"/>
            </a:br>
            <a:r>
              <a:rPr lang="en-US" dirty="0" smtClean="0"/>
              <a:t> Le Sport du Vietnam</a:t>
            </a:r>
            <a:endParaRPr lang="en-US" dirty="0"/>
          </a:p>
        </p:txBody>
      </p:sp>
      <p:pic>
        <p:nvPicPr>
          <p:cNvPr id="4" name="Picture 3" descr="ur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8643">
            <a:off x="436073" y="3801840"/>
            <a:ext cx="1996757" cy="271585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 descr="imgr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9628">
            <a:off x="6400800" y="4419600"/>
            <a:ext cx="2503714" cy="17526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 descr="ping-pong-emai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8293">
            <a:off x="6293744" y="426802"/>
            <a:ext cx="2494225" cy="1654992"/>
          </a:xfrm>
          <a:prstGeom prst="rect">
            <a:avLst/>
          </a:prstGeom>
          <a:ln w="28575" cmpd="sng">
            <a:solidFill>
              <a:srgbClr val="000000"/>
            </a:solidFill>
          </a:ln>
        </p:spPr>
      </p:pic>
      <p:pic>
        <p:nvPicPr>
          <p:cNvPr id="7" name="Picture 6" descr="imgres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1403">
            <a:off x="533400" y="609600"/>
            <a:ext cx="2133600" cy="1419814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590800" y="3810000"/>
            <a:ext cx="388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Par: Grace, Maddy, Stella, et Uma</a:t>
            </a:r>
          </a:p>
          <a:p>
            <a:pPr algn="ctr"/>
            <a:r>
              <a:rPr lang="en-US" sz="2000" dirty="0" smtClean="0"/>
              <a:t>Period 1</a:t>
            </a:r>
          </a:p>
        </p:txBody>
      </p:sp>
    </p:spTree>
    <p:extLst>
      <p:ext uri="{BB962C8B-B14F-4D97-AF65-F5344CB8AC3E}">
        <p14:creationId xmlns:p14="http://schemas.microsoft.com/office/powerpoint/2010/main" val="1954464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>
                <a:ln>
                  <a:solidFill>
                    <a:schemeClr val="accent5"/>
                  </a:solidFill>
                </a:ln>
                <a:solidFill>
                  <a:schemeClr val="accent5"/>
                </a:solidFill>
              </a:rPr>
              <a:t>L’Histoire</a:t>
            </a:r>
            <a:r>
              <a:rPr lang="en-US" dirty="0" smtClean="0">
                <a:ln>
                  <a:solidFill>
                    <a:schemeClr val="accent5"/>
                  </a:solidFill>
                </a:ln>
                <a:solidFill>
                  <a:schemeClr val="accent5"/>
                </a:solidFill>
              </a:rPr>
              <a:t> du Ping Pong</a:t>
            </a:r>
            <a:endParaRPr lang="en-US" dirty="0">
              <a:ln>
                <a:solidFill>
                  <a:schemeClr val="accent5"/>
                </a:solidFill>
              </a:ln>
              <a:solidFill>
                <a:schemeClr val="accent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419600" cy="4953000"/>
          </a:xfr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fontAlgn="base"/>
            <a:r>
              <a:rPr lang="fr-FR" sz="1850" dirty="0" smtClean="0"/>
              <a:t>L’origine </a:t>
            </a:r>
            <a:r>
              <a:rPr lang="fr-FR" sz="1850" dirty="0"/>
              <a:t>du Ping-Pong est en </a:t>
            </a:r>
            <a:r>
              <a:rPr lang="fr-FR" sz="1850" dirty="0" smtClean="0"/>
              <a:t>Angleterre </a:t>
            </a:r>
            <a:endParaRPr lang="fr-FR" sz="1850" dirty="0"/>
          </a:p>
          <a:p>
            <a:pPr fontAlgn="base"/>
            <a:r>
              <a:rPr lang="fr-FR" sz="1850" dirty="0"/>
              <a:t>Les balles </a:t>
            </a:r>
            <a:r>
              <a:rPr lang="fr-FR" sz="1850" dirty="0" smtClean="0"/>
              <a:t>étaient caoutchouc et</a:t>
            </a:r>
            <a:r>
              <a:rPr lang="fr-FR" sz="1850" dirty="0"/>
              <a:t> liège </a:t>
            </a:r>
          </a:p>
          <a:p>
            <a:pPr fontAlgn="base"/>
            <a:r>
              <a:rPr lang="fr-FR" sz="1850" dirty="0"/>
              <a:t>Les raquettes </a:t>
            </a:r>
            <a:r>
              <a:rPr lang="fr-FR" sz="1850" dirty="0" smtClean="0"/>
              <a:t>étaient </a:t>
            </a:r>
            <a:r>
              <a:rPr lang="fr-FR" sz="1850" dirty="0"/>
              <a:t>carton </a:t>
            </a:r>
          </a:p>
          <a:p>
            <a:pPr fontAlgn="base"/>
            <a:r>
              <a:rPr lang="fr-FR" sz="1850" dirty="0"/>
              <a:t>Les premières balles en plastique </a:t>
            </a:r>
            <a:r>
              <a:rPr lang="fr-FR" sz="1850" dirty="0" smtClean="0"/>
              <a:t>étaient faite </a:t>
            </a:r>
            <a:r>
              <a:rPr lang="fr-FR" sz="1850" dirty="0"/>
              <a:t>de 1880 </a:t>
            </a:r>
          </a:p>
          <a:p>
            <a:pPr fontAlgn="base"/>
            <a:r>
              <a:rPr lang="fr-FR" sz="1850" dirty="0" smtClean="0"/>
              <a:t>En </a:t>
            </a:r>
            <a:r>
              <a:rPr lang="fr-FR" sz="1850" dirty="0"/>
              <a:t>1902, </a:t>
            </a:r>
            <a:r>
              <a:rPr lang="fr-FR" sz="1850" dirty="0" smtClean="0"/>
              <a:t>le type de plastique était inventé </a:t>
            </a:r>
            <a:r>
              <a:rPr lang="fr-FR" sz="1850" dirty="0"/>
              <a:t>que nous utilisons aujourd'hui  </a:t>
            </a:r>
          </a:p>
          <a:p>
            <a:pPr fontAlgn="base"/>
            <a:r>
              <a:rPr lang="fr-FR" sz="1850" dirty="0"/>
              <a:t>Les autre noms du Ping </a:t>
            </a:r>
            <a:r>
              <a:rPr lang="fr-FR" sz="1850" dirty="0" err="1"/>
              <a:t>Pong</a:t>
            </a:r>
            <a:r>
              <a:rPr lang="fr-FR" sz="1850" dirty="0"/>
              <a:t> sont “Pim Pam” en France, “</a:t>
            </a:r>
            <a:r>
              <a:rPr lang="fr-FR" sz="1850" dirty="0" err="1"/>
              <a:t>Gossima</a:t>
            </a:r>
            <a:r>
              <a:rPr lang="fr-FR" sz="1850" dirty="0"/>
              <a:t>” en France, et “</a:t>
            </a:r>
            <a:r>
              <a:rPr lang="fr-FR" sz="1850" dirty="0" err="1"/>
              <a:t>Whiff</a:t>
            </a:r>
            <a:r>
              <a:rPr lang="fr-FR" sz="1850" dirty="0"/>
              <a:t> </a:t>
            </a:r>
            <a:r>
              <a:rPr lang="fr-FR" sz="1850" dirty="0" err="1"/>
              <a:t>Whaff</a:t>
            </a:r>
            <a:r>
              <a:rPr lang="fr-FR" sz="1850" dirty="0"/>
              <a:t>” en les États-Unis</a:t>
            </a:r>
          </a:p>
          <a:p>
            <a:pPr fontAlgn="base"/>
            <a:r>
              <a:rPr lang="fr-FR" sz="1850" dirty="0"/>
              <a:t>En 1927 ils ont fait le FFTT ou Fédération Français de Table de Tennis</a:t>
            </a:r>
          </a:p>
          <a:p>
            <a:pPr fontAlgn="base"/>
            <a:r>
              <a:rPr lang="fr-FR" sz="1850" dirty="0"/>
              <a:t>Aussi, en 1928 les Français ont eu les premier championnats de table de tennis 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38800" y="1151334"/>
            <a:ext cx="2590800" cy="2108299"/>
          </a:xfrm>
          <a:prstGeom prst="cloudCallout">
            <a:avLst>
              <a:gd name="adj1" fmla="val -75631"/>
              <a:gd name="adj2" fmla="val 58548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200" dirty="0" smtClean="0"/>
              <a:t>Les Nouveaux Mots:</a:t>
            </a:r>
          </a:p>
          <a:p>
            <a:pPr marL="228600" indent="-228600">
              <a:buAutoNum type="arabicPeriod"/>
            </a:pPr>
            <a:r>
              <a:rPr lang="en-US" sz="1200" b="1" dirty="0" err="1" smtClean="0"/>
              <a:t>Caoutchouc</a:t>
            </a:r>
            <a:r>
              <a:rPr lang="en-US" sz="1200" dirty="0" smtClean="0"/>
              <a:t> - Rubber</a:t>
            </a:r>
            <a:endParaRPr lang="en-US" sz="1200" dirty="0"/>
          </a:p>
          <a:p>
            <a:pPr marL="228600" indent="-228600">
              <a:buAutoNum type="arabicPeriod"/>
            </a:pPr>
            <a:r>
              <a:rPr lang="en-US" sz="1200" b="1" dirty="0" smtClean="0"/>
              <a:t>Li</a:t>
            </a:r>
            <a:r>
              <a:rPr lang="fr-FR" sz="1200" b="1" dirty="0" err="1" smtClean="0"/>
              <a:t>è</a:t>
            </a:r>
            <a:r>
              <a:rPr lang="en-US" sz="1200" b="1" dirty="0" err="1" smtClean="0"/>
              <a:t>ge</a:t>
            </a:r>
            <a:r>
              <a:rPr lang="en-US" sz="1200" dirty="0" smtClean="0"/>
              <a:t>- Cork</a:t>
            </a:r>
          </a:p>
          <a:p>
            <a:pPr marL="228600" indent="-228600">
              <a:buAutoNum type="arabicPeriod"/>
            </a:pPr>
            <a:r>
              <a:rPr lang="en-US" sz="1200" b="1" dirty="0" smtClean="0"/>
              <a:t>Carton</a:t>
            </a:r>
            <a:r>
              <a:rPr lang="en-US" sz="1200" dirty="0" smtClean="0"/>
              <a:t>- Cardboard</a:t>
            </a:r>
          </a:p>
          <a:p>
            <a:pPr marL="228600" indent="-228600">
              <a:buAutoNum type="arabicPeriod"/>
            </a:pPr>
            <a:r>
              <a:rPr lang="en-US" sz="1200" b="1" dirty="0" err="1" smtClean="0"/>
              <a:t>Championnats</a:t>
            </a:r>
            <a:r>
              <a:rPr lang="en-US" sz="1200" dirty="0" smtClean="0"/>
              <a:t>- Championships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3810000"/>
            <a:ext cx="3810000" cy="2209800"/>
          </a:xfrm>
          <a:prstGeom prst="rect">
            <a:avLst/>
          </a:prstGeom>
          <a:ln w="38100" cap="sq" cmpd="sng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cxnSp>
        <p:nvCxnSpPr>
          <p:cNvPr id="9" name="Straight Connector 8"/>
          <p:cNvCxnSpPr>
            <a:stCxn id="7" idx="0"/>
            <a:endCxn id="7" idx="2"/>
          </p:cNvCxnSpPr>
          <p:nvPr/>
        </p:nvCxnSpPr>
        <p:spPr>
          <a:xfrm>
            <a:off x="7010400" y="3810000"/>
            <a:ext cx="0" cy="22098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Sound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88400" y="152400"/>
            <a:ext cx="152400" cy="15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8842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89" y="76200"/>
            <a:ext cx="8229600" cy="1143000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fr-FR" dirty="0" smtClean="0">
                <a:ln>
                  <a:solidFill>
                    <a:srgbClr val="000000"/>
                  </a:solidFill>
                </a:ln>
                <a:solidFill>
                  <a:schemeClr val="accent6"/>
                </a:solidFill>
              </a:rPr>
              <a:t>Les Règles pour Jouer au Ping-Pong</a:t>
            </a:r>
            <a:r>
              <a:rPr lang="fr-FR" dirty="0" smtClean="0"/>
              <a:t/>
            </a:r>
            <a:br>
              <a:rPr lang="fr-FR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4038600" cy="5181600"/>
          </a:xfr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90000"/>
                <a:lumOff val="1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fr-FR" sz="2800" dirty="0" smtClean="0">
                <a:solidFill>
                  <a:srgbClr val="FFFFFF"/>
                </a:solidFill>
              </a:rPr>
              <a:t>Il y a deux joueurs pour un match de Ping-Pong</a:t>
            </a:r>
          </a:p>
          <a:p>
            <a:r>
              <a:rPr lang="fr-FR" sz="2800" dirty="0" smtClean="0">
                <a:solidFill>
                  <a:srgbClr val="FFFFFF"/>
                </a:solidFill>
              </a:rPr>
              <a:t>Tu frappes la balle avec une petite raquette</a:t>
            </a:r>
          </a:p>
          <a:p>
            <a:r>
              <a:rPr lang="fr-FR" sz="2800" dirty="0" smtClean="0">
                <a:solidFill>
                  <a:srgbClr val="FFFFFF"/>
                </a:solidFill>
              </a:rPr>
              <a:t>La balle de Ping-Pong doit rebondir sur la table une fois</a:t>
            </a:r>
          </a:p>
          <a:p>
            <a:r>
              <a:rPr lang="fr-FR" sz="2800" dirty="0" smtClean="0">
                <a:solidFill>
                  <a:srgbClr val="FFFFFF"/>
                </a:solidFill>
              </a:rPr>
              <a:t>La balle doit passer au-dessus du filet</a:t>
            </a:r>
          </a:p>
          <a:p>
            <a:r>
              <a:rPr lang="fr-FR" sz="2800" dirty="0" smtClean="0">
                <a:solidFill>
                  <a:srgbClr val="FFFFFF"/>
                </a:solidFill>
              </a:rPr>
              <a:t>Tu gagnes un point chaque fois que ton adversaire manque tes coups </a:t>
            </a:r>
          </a:p>
          <a:p>
            <a:r>
              <a:rPr lang="fr-FR" sz="2800" dirty="0" smtClean="0">
                <a:solidFill>
                  <a:srgbClr val="FFFFFF"/>
                </a:solidFill>
              </a:rPr>
              <a:t>Pour gagner, ton adversaire doit manquer beaucoup de coups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63000" y="6477000"/>
            <a:ext cx="228600" cy="228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648200"/>
            <a:ext cx="2619375" cy="1743075"/>
          </a:xfrm>
          <a:prstGeom prst="rect">
            <a:avLst/>
          </a:prstGeom>
          <a:ln w="38100" cmpd="sng">
            <a:solidFill>
              <a:schemeClr val="accent4">
                <a:lumMod val="1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Oval Callout 3"/>
          <p:cNvSpPr/>
          <p:nvPr/>
        </p:nvSpPr>
        <p:spPr>
          <a:xfrm>
            <a:off x="4495800" y="1066800"/>
            <a:ext cx="2819400" cy="3352800"/>
          </a:xfrm>
          <a:prstGeom prst="wedgeEllipseCallout">
            <a:avLst>
              <a:gd name="adj1" fmla="val -59922"/>
              <a:gd name="adj2" fmla="val 4803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876800" y="1447800"/>
            <a:ext cx="2362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Les Nouveaux Mots:</a:t>
            </a:r>
          </a:p>
          <a:p>
            <a:pPr fontAlgn="base"/>
            <a:r>
              <a:rPr lang="en-US" dirty="0" err="1">
                <a:solidFill>
                  <a:schemeClr val="bg1"/>
                </a:solidFill>
              </a:rPr>
              <a:t>Frapper</a:t>
            </a:r>
            <a:r>
              <a:rPr lang="en-US" dirty="0">
                <a:solidFill>
                  <a:schemeClr val="bg1"/>
                </a:solidFill>
              </a:rPr>
              <a:t> (to hit)</a:t>
            </a:r>
          </a:p>
          <a:p>
            <a:pPr fontAlgn="base"/>
            <a:r>
              <a:rPr lang="en-US" dirty="0" err="1">
                <a:solidFill>
                  <a:schemeClr val="bg1"/>
                </a:solidFill>
              </a:rPr>
              <a:t>Rebondir</a:t>
            </a:r>
            <a:r>
              <a:rPr lang="en-US" dirty="0">
                <a:solidFill>
                  <a:schemeClr val="bg1"/>
                </a:solidFill>
              </a:rPr>
              <a:t> (to bounce again)</a:t>
            </a:r>
          </a:p>
          <a:p>
            <a:pPr fontAlgn="base"/>
            <a:r>
              <a:rPr lang="en-US" dirty="0">
                <a:solidFill>
                  <a:schemeClr val="bg1"/>
                </a:solidFill>
              </a:rPr>
              <a:t>Au-</a:t>
            </a:r>
            <a:r>
              <a:rPr lang="en-US" dirty="0" err="1">
                <a:solidFill>
                  <a:schemeClr val="bg1"/>
                </a:solidFill>
              </a:rPr>
              <a:t>dessus</a:t>
            </a:r>
            <a:r>
              <a:rPr lang="en-US" dirty="0">
                <a:solidFill>
                  <a:schemeClr val="bg1"/>
                </a:solidFill>
              </a:rPr>
              <a:t> (over)</a:t>
            </a:r>
          </a:p>
          <a:p>
            <a:pPr fontAlgn="base"/>
            <a:r>
              <a:rPr lang="en-US" dirty="0" err="1">
                <a:solidFill>
                  <a:schemeClr val="bg1"/>
                </a:solidFill>
              </a:rPr>
              <a:t>Adversaire</a:t>
            </a:r>
            <a:r>
              <a:rPr lang="en-US" dirty="0">
                <a:solidFill>
                  <a:schemeClr val="bg1"/>
                </a:solidFill>
              </a:rPr>
              <a:t> (opponent)</a:t>
            </a:r>
          </a:p>
          <a:p>
            <a:pPr fontAlgn="base"/>
            <a:r>
              <a:rPr lang="en-US" dirty="0" err="1">
                <a:solidFill>
                  <a:schemeClr val="bg1"/>
                </a:solidFill>
              </a:rPr>
              <a:t>Manquer</a:t>
            </a:r>
            <a:r>
              <a:rPr lang="en-US" dirty="0">
                <a:solidFill>
                  <a:schemeClr val="bg1"/>
                </a:solidFill>
              </a:rPr>
              <a:t> (to miss)</a:t>
            </a:r>
          </a:p>
          <a:p>
            <a:pPr fontAlgn="base"/>
            <a:r>
              <a:rPr lang="en-US" dirty="0">
                <a:solidFill>
                  <a:schemeClr val="bg1"/>
                </a:solidFill>
              </a:rPr>
              <a:t>Coups (hits)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543800" y="948689"/>
            <a:ext cx="1600200" cy="590931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"Le </a:t>
            </a:r>
            <a:r>
              <a:rPr lang="en-US" dirty="0" err="1">
                <a:solidFill>
                  <a:schemeClr val="bg1"/>
                </a:solidFill>
              </a:rPr>
              <a:t>Spécialiste</a:t>
            </a:r>
            <a:r>
              <a:rPr lang="en-US" dirty="0">
                <a:solidFill>
                  <a:schemeClr val="bg1"/>
                </a:solidFill>
              </a:rPr>
              <a:t> Du Tennis De Table Et Du Ping-Pong." Les </a:t>
            </a:r>
            <a:r>
              <a:rPr lang="en-US" dirty="0" err="1">
                <a:solidFill>
                  <a:schemeClr val="bg1"/>
                </a:solidFill>
              </a:rPr>
              <a:t>Règles</a:t>
            </a:r>
            <a:r>
              <a:rPr lang="en-US" dirty="0">
                <a:solidFill>
                  <a:schemeClr val="bg1"/>
                </a:solidFill>
              </a:rPr>
              <a:t> Du Tennis De Table. </a:t>
            </a:r>
            <a:r>
              <a:rPr lang="en-US" dirty="0" err="1">
                <a:solidFill>
                  <a:schemeClr val="bg1"/>
                </a:solidFill>
              </a:rPr>
              <a:t>N.p</a:t>
            </a:r>
            <a:r>
              <a:rPr lang="en-US" dirty="0">
                <a:solidFill>
                  <a:schemeClr val="bg1"/>
                </a:solidFill>
              </a:rPr>
              <a:t>., </a:t>
            </a:r>
            <a:r>
              <a:rPr lang="en-US" dirty="0" err="1">
                <a:solidFill>
                  <a:schemeClr val="bg1"/>
                </a:solidFill>
              </a:rPr>
              <a:t>n.d.</a:t>
            </a:r>
            <a:r>
              <a:rPr lang="en-US" dirty="0">
                <a:solidFill>
                  <a:schemeClr val="bg1"/>
                </a:solidFill>
              </a:rPr>
              <a:t> Web. 13 Jan. 2014.</a:t>
            </a:r>
          </a:p>
          <a:p>
            <a:r>
              <a:rPr lang="en-US" dirty="0">
                <a:solidFill>
                  <a:schemeClr val="bg1"/>
                </a:solidFill>
              </a:rPr>
              <a:t>"</a:t>
            </a:r>
            <a:r>
              <a:rPr lang="en-US" dirty="0" err="1">
                <a:solidFill>
                  <a:schemeClr val="bg1"/>
                </a:solidFill>
              </a:rPr>
              <a:t>Règles</a:t>
            </a:r>
            <a:r>
              <a:rPr lang="en-US" dirty="0">
                <a:solidFill>
                  <a:schemeClr val="bg1"/>
                </a:solidFill>
              </a:rPr>
              <a:t> Du </a:t>
            </a:r>
            <a:r>
              <a:rPr lang="en-US" dirty="0" err="1">
                <a:solidFill>
                  <a:schemeClr val="bg1"/>
                </a:solidFill>
              </a:rPr>
              <a:t>Jeu</a:t>
            </a:r>
            <a:r>
              <a:rPr lang="en-US" dirty="0">
                <a:solidFill>
                  <a:schemeClr val="bg1"/>
                </a:solidFill>
              </a:rPr>
              <a:t>." - Tennis De </a:t>
            </a:r>
            <a:r>
              <a:rPr lang="en-US" dirty="0" err="1">
                <a:solidFill>
                  <a:schemeClr val="bg1"/>
                </a:solidFill>
              </a:rPr>
              <a:t>Table.com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N.p</a:t>
            </a:r>
            <a:r>
              <a:rPr lang="en-US" dirty="0">
                <a:solidFill>
                  <a:schemeClr val="bg1"/>
                </a:solidFill>
              </a:rPr>
              <a:t>., </a:t>
            </a:r>
            <a:r>
              <a:rPr lang="en-US" dirty="0" err="1">
                <a:solidFill>
                  <a:schemeClr val="bg1"/>
                </a:solidFill>
              </a:rPr>
              <a:t>n.d.</a:t>
            </a:r>
            <a:r>
              <a:rPr lang="en-US" dirty="0">
                <a:solidFill>
                  <a:schemeClr val="bg1"/>
                </a:solidFill>
              </a:rPr>
              <a:t> Web. 13 Jan. 2014.</a:t>
            </a:r>
          </a:p>
          <a:p>
            <a:r>
              <a:rPr lang="en-US" dirty="0">
                <a:solidFill>
                  <a:schemeClr val="bg1"/>
                </a:solidFill>
              </a:rPr>
              <a:t>"</a:t>
            </a:r>
            <a:r>
              <a:rPr lang="en-US" dirty="0" err="1">
                <a:solidFill>
                  <a:schemeClr val="bg1"/>
                </a:solidFill>
              </a:rPr>
              <a:t>TennisDeTable.com</a:t>
            </a:r>
            <a:r>
              <a:rPr lang="en-US" dirty="0">
                <a:solidFill>
                  <a:schemeClr val="bg1"/>
                </a:solidFill>
              </a:rPr>
              <a:t>." </a:t>
            </a:r>
            <a:r>
              <a:rPr lang="en-US" dirty="0" err="1">
                <a:solidFill>
                  <a:schemeClr val="bg1"/>
                </a:solidFill>
              </a:rPr>
              <a:t>Règlement</a:t>
            </a:r>
            <a:r>
              <a:rPr lang="en-US" dirty="0">
                <a:solidFill>
                  <a:schemeClr val="bg1"/>
                </a:solidFill>
              </a:rPr>
              <a:t> Du Tennis De Table. </a:t>
            </a:r>
            <a:r>
              <a:rPr lang="en-US" dirty="0" err="1">
                <a:solidFill>
                  <a:schemeClr val="bg1"/>
                </a:solidFill>
              </a:rPr>
              <a:t>N.p</a:t>
            </a:r>
            <a:r>
              <a:rPr lang="en-US" dirty="0">
                <a:solidFill>
                  <a:schemeClr val="bg1"/>
                </a:solidFill>
              </a:rPr>
              <a:t>., </a:t>
            </a:r>
            <a:r>
              <a:rPr lang="en-US" dirty="0" err="1">
                <a:solidFill>
                  <a:schemeClr val="bg1"/>
                </a:solidFill>
              </a:rPr>
              <a:t>n.d.</a:t>
            </a:r>
            <a:r>
              <a:rPr lang="en-US" dirty="0">
                <a:solidFill>
                  <a:schemeClr val="bg1"/>
                </a:solidFill>
              </a:rPr>
              <a:t> Web. 13 Jan. 2014.</a:t>
            </a:r>
          </a:p>
        </p:txBody>
      </p:sp>
    </p:spTree>
    <p:extLst>
      <p:ext uri="{BB962C8B-B14F-4D97-AF65-F5344CB8AC3E}">
        <p14:creationId xmlns:p14="http://schemas.microsoft.com/office/powerpoint/2010/main" val="299627385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990600"/>
            <a:ext cx="1752600" cy="738664"/>
          </a:xfrm>
        </p:spPr>
        <p:txBody>
          <a:bodyPr>
            <a:normAutofit fontScale="47500" lnSpcReduction="20000"/>
          </a:bodyPr>
          <a:lstStyle/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    </a:t>
            </a:r>
          </a:p>
          <a:p>
            <a:endParaRPr lang="fr-FR" dirty="0" smtClean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381000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Équipement</a:t>
            </a:r>
            <a:r>
              <a:rPr lang="en-US" sz="2800" dirty="0" smtClean="0"/>
              <a:t> </a:t>
            </a:r>
            <a:r>
              <a:rPr lang="en-US" sz="2800" dirty="0" err="1" smtClean="0"/>
              <a:t>nécessaire</a:t>
            </a:r>
            <a:r>
              <a:rPr lang="en-US" sz="2800" dirty="0" smtClean="0"/>
              <a:t>:</a:t>
            </a:r>
            <a:endParaRPr lang="en-US" sz="2800" dirty="0"/>
          </a:p>
        </p:txBody>
      </p:sp>
      <p:pic>
        <p:nvPicPr>
          <p:cNvPr id="2052" name="Picture 4" descr="C:\Users\whs\AppData\Local\Microsoft\Windows\Temporary Internet Files\Content.IE5\OU54BJQ3\MM900300543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561" y="3921452"/>
            <a:ext cx="1850877" cy="185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47800" y="885331"/>
            <a:ext cx="2514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400" dirty="0" err="1" smtClean="0"/>
              <a:t>Une</a:t>
            </a:r>
            <a:r>
              <a:rPr lang="en-US" sz="1400" dirty="0" smtClean="0"/>
              <a:t> table</a:t>
            </a:r>
          </a:p>
          <a:p>
            <a:pPr marL="285750" indent="-285750">
              <a:buFontTx/>
              <a:buChar char="-"/>
            </a:pPr>
            <a:r>
              <a:rPr lang="en-US" sz="1400" dirty="0" err="1" smtClean="0"/>
              <a:t>Une</a:t>
            </a:r>
            <a:r>
              <a:rPr lang="en-US" sz="1400" dirty="0" smtClean="0"/>
              <a:t> petite </a:t>
            </a:r>
            <a:r>
              <a:rPr lang="en-US" sz="1400" dirty="0" err="1" smtClean="0"/>
              <a:t>balle</a:t>
            </a:r>
            <a:endParaRPr lang="en-US" sz="1400" dirty="0" smtClean="0"/>
          </a:p>
          <a:p>
            <a:pPr marL="285750" indent="-285750">
              <a:buFontTx/>
              <a:buChar char="-"/>
            </a:pPr>
            <a:r>
              <a:rPr lang="en-US" sz="1400" dirty="0" smtClean="0"/>
              <a:t>Les </a:t>
            </a:r>
            <a:r>
              <a:rPr lang="en-US" sz="1400" dirty="0" err="1" smtClean="0"/>
              <a:t>raquets</a:t>
            </a:r>
            <a:r>
              <a:rPr lang="en-US" sz="1400" dirty="0" smtClean="0"/>
              <a:t> (2 </a:t>
            </a:r>
            <a:r>
              <a:rPr lang="en-US" sz="1400" dirty="0" err="1" smtClean="0"/>
              <a:t>ou</a:t>
            </a:r>
            <a:r>
              <a:rPr lang="en-US" sz="1400" dirty="0" smtClean="0"/>
              <a:t> 4)</a:t>
            </a:r>
            <a:endParaRPr lang="en-US" sz="1400" dirty="0"/>
          </a:p>
        </p:txBody>
      </p:sp>
      <p:sp>
        <p:nvSpPr>
          <p:cNvPr id="4" name="Rectangle 3"/>
          <p:cNvSpPr/>
          <p:nvPr/>
        </p:nvSpPr>
        <p:spPr>
          <a:xfrm>
            <a:off x="4419600" y="4572000"/>
            <a:ext cx="4114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/>
              <a:t>Généralement la table est bleue ou verte</a:t>
            </a:r>
            <a:r>
              <a:rPr lang="fr-FR" dirty="0" smtClean="0"/>
              <a:t>.</a:t>
            </a:r>
            <a:endParaRPr lang="fr-FR" dirty="0"/>
          </a:p>
          <a:p>
            <a:pPr algn="ctr"/>
            <a:r>
              <a:rPr lang="fr-FR" dirty="0" smtClean="0"/>
              <a:t>Le </a:t>
            </a:r>
            <a:r>
              <a:rPr lang="fr-FR" dirty="0"/>
              <a:t>filet divisée la table longueur moitié et </a:t>
            </a:r>
            <a:r>
              <a:rPr lang="fr-FR" dirty="0" smtClean="0"/>
              <a:t>un linge </a:t>
            </a:r>
            <a:r>
              <a:rPr lang="fr-FR" dirty="0"/>
              <a:t>divisée en largeur moitié (utiliser </a:t>
            </a:r>
            <a:r>
              <a:rPr lang="fr-FR" dirty="0" smtClean="0"/>
              <a:t>pour le </a:t>
            </a:r>
            <a:r>
              <a:rPr lang="fr-FR" dirty="0"/>
              <a:t>doubles</a:t>
            </a:r>
            <a:r>
              <a:rPr lang="fr-FR" dirty="0" smtClean="0"/>
              <a:t>).</a:t>
            </a:r>
            <a:endParaRPr lang="fr-FR" dirty="0"/>
          </a:p>
        </p:txBody>
      </p:sp>
      <p:sp>
        <p:nvSpPr>
          <p:cNvPr id="6" name="TextBox 5"/>
          <p:cNvSpPr txBox="1"/>
          <p:nvPr/>
        </p:nvSpPr>
        <p:spPr>
          <a:xfrm>
            <a:off x="354874" y="1866900"/>
            <a:ext cx="3276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Nouveaux mots: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filet-net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 </a:t>
            </a:r>
            <a:r>
              <a:rPr lang="en-US" dirty="0" err="1" smtClean="0"/>
              <a:t>plein</a:t>
            </a:r>
            <a:r>
              <a:rPr lang="en-US" dirty="0" smtClean="0"/>
              <a:t>-in </a:t>
            </a:r>
            <a:r>
              <a:rPr lang="en-US" dirty="0"/>
              <a:t>the </a:t>
            </a:r>
            <a:r>
              <a:rPr lang="en-US" dirty="0" smtClean="0"/>
              <a:t>middle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en-US" dirty="0" err="1" smtClean="0"/>
              <a:t>ligne</a:t>
            </a:r>
            <a:r>
              <a:rPr lang="en-US" dirty="0" smtClean="0"/>
              <a:t>-line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</a:t>
            </a:r>
            <a:r>
              <a:rPr lang="en-US" dirty="0" err="1" smtClean="0"/>
              <a:t>oitié</a:t>
            </a:r>
            <a:r>
              <a:rPr lang="en-US" dirty="0" smtClean="0"/>
              <a:t>-half (one </a:t>
            </a:r>
            <a:r>
              <a:rPr lang="en-US" dirty="0"/>
              <a:t>of two parts</a:t>
            </a:r>
            <a:r>
              <a:rPr lang="en-US" dirty="0" smtClean="0"/>
              <a:t>)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c</a:t>
            </a:r>
            <a:r>
              <a:rPr lang="en-US" dirty="0" err="1" smtClean="0"/>
              <a:t>elluloïd</a:t>
            </a:r>
            <a:r>
              <a:rPr lang="en-US" dirty="0" smtClean="0"/>
              <a:t>-type </a:t>
            </a:r>
            <a:r>
              <a:rPr lang="en-US" dirty="0"/>
              <a:t>de </a:t>
            </a:r>
            <a:r>
              <a:rPr lang="en-US" dirty="0" err="1" smtClean="0"/>
              <a:t>plastique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</a:t>
            </a:r>
            <a:r>
              <a:rPr lang="en-US" dirty="0" err="1" smtClean="0"/>
              <a:t>atière</a:t>
            </a:r>
            <a:r>
              <a:rPr lang="en-US" dirty="0" smtClean="0"/>
              <a:t>-material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coté</a:t>
            </a:r>
            <a:r>
              <a:rPr lang="en-US" dirty="0" smtClean="0"/>
              <a:t>-side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bois-wood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989239"/>
            <a:ext cx="4217126" cy="1138624"/>
          </a:xfrm>
          <a:prstGeom prst="rect">
            <a:avLst/>
          </a:prstGeom>
          <a:ln>
            <a:solidFill>
              <a:srgbClr val="103154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7404463" y="76200"/>
            <a:ext cx="1854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Grace Venezia</a:t>
            </a:r>
            <a:endParaRPr lang="en-US" dirty="0"/>
          </a:p>
        </p:txBody>
      </p:sp>
      <p:pic>
        <p:nvPicPr>
          <p:cNvPr id="11" name="equipemen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29600" y="762000"/>
            <a:ext cx="439799" cy="43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39399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9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3624370"/>
            <a:ext cx="3581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 smtClean="0"/>
              <a:t>La balle en celluloïd ou un autre plastique. Le diamètre de la balle est 40 </a:t>
            </a:r>
            <a:r>
              <a:rPr lang="fr-FR" dirty="0" err="1" smtClean="0"/>
              <a:t>mm.</a:t>
            </a:r>
            <a:r>
              <a:rPr lang="fr-FR" dirty="0"/>
              <a:t> </a:t>
            </a:r>
            <a:r>
              <a:rPr lang="fr-FR" dirty="0" smtClean="0"/>
              <a:t>La balle est orange ou blanche.</a:t>
            </a:r>
            <a:r>
              <a:rPr lang="fr-FR" dirty="0"/>
              <a:t> </a:t>
            </a:r>
            <a:r>
              <a:rPr lang="fr-FR" dirty="0" smtClean="0"/>
              <a:t>Pour les compétitions, ils jouent avec la balle qui est trois étoiles.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915048" y="2103473"/>
            <a:ext cx="3124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 smtClean="0"/>
              <a:t>  </a:t>
            </a:r>
            <a:r>
              <a:rPr lang="fr-FR" dirty="0"/>
              <a:t>L</a:t>
            </a:r>
            <a:r>
              <a:rPr lang="fr-FR" dirty="0" smtClean="0"/>
              <a:t>es raquettes sont noir et rouge parce que les coté sont différente matière. Les raquettes en bois.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3017837" y="685800"/>
            <a:ext cx="48571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sz="2800" dirty="0" err="1" smtClean="0"/>
              <a:t>une</a:t>
            </a:r>
            <a:r>
              <a:rPr lang="en-US" sz="2800" dirty="0" smtClean="0"/>
              <a:t> petite </a:t>
            </a:r>
            <a:r>
              <a:rPr lang="en-US" sz="2800" dirty="0" err="1" smtClean="0"/>
              <a:t>balle</a:t>
            </a:r>
            <a:r>
              <a:rPr lang="en-US" sz="2800" dirty="0" smtClean="0"/>
              <a:t> et les </a:t>
            </a:r>
            <a:r>
              <a:rPr lang="en-US" sz="2800" dirty="0" err="1" smtClean="0"/>
              <a:t>raquettes</a:t>
            </a:r>
            <a:endParaRPr lang="en-US" sz="2800" dirty="0"/>
          </a:p>
        </p:txBody>
      </p:sp>
      <p:pic>
        <p:nvPicPr>
          <p:cNvPr id="1026" name="Picture 2" descr="C:\Users\whs\AppData\Local\Microsoft\Windows\Temporary Internet Files\Content.IE5\ENKG00M2\MC900437068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890" y="120134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7417526" y="120134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Grace </a:t>
            </a:r>
            <a:r>
              <a:rPr lang="en-US" dirty="0"/>
              <a:t>V</a:t>
            </a:r>
            <a:r>
              <a:rPr lang="en-US" dirty="0" smtClean="0"/>
              <a:t>enezia</a:t>
            </a:r>
            <a:endParaRPr lang="en-US" dirty="0"/>
          </a:p>
        </p:txBody>
      </p:sp>
      <p:pic>
        <p:nvPicPr>
          <p:cNvPr id="2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70201" y="2703637"/>
            <a:ext cx="304800" cy="304800"/>
          </a:xfrm>
          <a:prstGeom prst="rect">
            <a:avLst/>
          </a:prstGeom>
        </p:spPr>
      </p:pic>
      <p:pic>
        <p:nvPicPr>
          <p:cNvPr id="26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71800" y="5068806"/>
            <a:ext cx="309890" cy="30989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3909473"/>
            <a:ext cx="3217061" cy="221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24984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4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29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Vetements</a:t>
            </a:r>
            <a:r>
              <a:rPr lang="en-US" dirty="0" smtClean="0"/>
              <a:t> du Ping Pong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Ils</a:t>
            </a:r>
            <a:r>
              <a:rPr lang="en-US" dirty="0" smtClean="0"/>
              <a:t> portent les chemises avec un petit </a:t>
            </a:r>
            <a:r>
              <a:rPr lang="en-US" dirty="0" err="1" smtClean="0"/>
              <a:t>drapeau</a:t>
            </a:r>
            <a:r>
              <a:rPr lang="en-US" dirty="0" smtClean="0"/>
              <a:t> de </a:t>
            </a:r>
            <a:r>
              <a:rPr lang="en-US" dirty="0" err="1" smtClean="0"/>
              <a:t>Vitenam</a:t>
            </a:r>
            <a:endParaRPr lang="en-US" dirty="0" smtClean="0"/>
          </a:p>
          <a:p>
            <a:r>
              <a:rPr lang="en-US" dirty="0" err="1" smtClean="0"/>
              <a:t>Ils</a:t>
            </a:r>
            <a:r>
              <a:rPr lang="en-US" dirty="0" smtClean="0"/>
              <a:t> portent les shorts </a:t>
            </a:r>
            <a:r>
              <a:rPr lang="en-US" dirty="0" err="1" smtClean="0"/>
              <a:t>ordinaire</a:t>
            </a:r>
            <a:endParaRPr lang="en-US" dirty="0" smtClean="0"/>
          </a:p>
          <a:p>
            <a:r>
              <a:rPr lang="en-US" dirty="0" err="1" smtClean="0"/>
              <a:t>Ils</a:t>
            </a:r>
            <a:r>
              <a:rPr lang="en-US" dirty="0" smtClean="0"/>
              <a:t> portent des tennis</a:t>
            </a:r>
          </a:p>
          <a:p>
            <a:r>
              <a:rPr lang="en-US" dirty="0" smtClean="0"/>
              <a:t>Pour les femmes, </a:t>
            </a:r>
            <a:r>
              <a:rPr lang="en-US" dirty="0" err="1" smtClean="0"/>
              <a:t>elles</a:t>
            </a:r>
            <a:r>
              <a:rPr lang="en-US" dirty="0" smtClean="0"/>
              <a:t> portent </a:t>
            </a:r>
            <a:r>
              <a:rPr lang="en-US" dirty="0" err="1" smtClean="0"/>
              <a:t>leurs</a:t>
            </a:r>
            <a:r>
              <a:rPr lang="en-US" dirty="0" smtClean="0"/>
              <a:t> </a:t>
            </a:r>
            <a:r>
              <a:rPr lang="en-US" dirty="0" err="1" smtClean="0"/>
              <a:t>cheveux</a:t>
            </a:r>
            <a:r>
              <a:rPr lang="en-US" dirty="0" smtClean="0"/>
              <a:t> </a:t>
            </a:r>
            <a:r>
              <a:rPr lang="en-US" dirty="0" err="1" smtClean="0"/>
              <a:t>courte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loin de </a:t>
            </a:r>
            <a:r>
              <a:rPr lang="en-US" dirty="0" err="1" smtClean="0"/>
              <a:t>leurs</a:t>
            </a:r>
            <a:r>
              <a:rPr lang="en-US" dirty="0" smtClean="0"/>
              <a:t> visages</a:t>
            </a:r>
          </a:p>
          <a:p>
            <a:r>
              <a:rPr lang="en-US" dirty="0" err="1" smtClean="0"/>
              <a:t>Chaque</a:t>
            </a:r>
            <a:r>
              <a:rPr lang="en-US" dirty="0" smtClean="0"/>
              <a:t> </a:t>
            </a:r>
            <a:r>
              <a:rPr lang="en-US" dirty="0" err="1" smtClean="0"/>
              <a:t>équipe</a:t>
            </a:r>
            <a:r>
              <a:rPr lang="en-US" dirty="0" smtClean="0"/>
              <a:t> portent le </a:t>
            </a:r>
            <a:r>
              <a:rPr lang="en-US" dirty="0" err="1" smtClean="0"/>
              <a:t>couleur</a:t>
            </a:r>
            <a:r>
              <a:rPr lang="en-US" dirty="0" smtClean="0"/>
              <a:t> de son pays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région</a:t>
            </a:r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1000" y="367607"/>
            <a:ext cx="404500" cy="404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600" y="92076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Stella </a:t>
            </a:r>
            <a:r>
              <a:rPr lang="en-US" dirty="0" err="1" smtClean="0"/>
              <a:t>Bile</a:t>
            </a:r>
            <a:r>
              <a:rPr lang="en-US" dirty="0" err="1" smtClean="0"/>
              <a:t>ck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34389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566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ixel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439</Words>
  <Application>Microsoft Macintosh PowerPoint</Application>
  <PresentationFormat>On-screen Show (4:3)</PresentationFormat>
  <Paragraphs>65</Paragraphs>
  <Slides>6</Slides>
  <Notes>1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Le Ping-Pong:  Le Sport du Vietnam</vt:lpstr>
      <vt:lpstr>L’Histoire du Ping Pong</vt:lpstr>
      <vt:lpstr>Les Règles pour Jouer au Ping-Pong </vt:lpstr>
      <vt:lpstr>PowerPoint Presentation</vt:lpstr>
      <vt:lpstr>PowerPoint Presentation</vt:lpstr>
      <vt:lpstr>Les Vetements du Ping Pong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whs</dc:creator>
  <cp:lastModifiedBy>Bhanu  Veragur</cp:lastModifiedBy>
  <cp:revision>13</cp:revision>
  <dcterms:created xsi:type="dcterms:W3CDTF">2014-01-14T12:37:14Z</dcterms:created>
  <dcterms:modified xsi:type="dcterms:W3CDTF">2014-01-19T23:32:04Z</dcterms:modified>
</cp:coreProperties>
</file>